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923" r:id="rId3"/>
  </p:sldMasterIdLst>
  <p:notesMasterIdLst>
    <p:notesMasterId r:id="rId16"/>
  </p:notesMasterIdLst>
  <p:handoutMasterIdLst>
    <p:handoutMasterId r:id="rId17"/>
  </p:handoutMasterIdLst>
  <p:sldIdLst>
    <p:sldId id="344" r:id="rId4"/>
    <p:sldId id="397" r:id="rId5"/>
    <p:sldId id="367" r:id="rId6"/>
    <p:sldId id="381" r:id="rId7"/>
    <p:sldId id="360" r:id="rId8"/>
    <p:sldId id="388" r:id="rId9"/>
    <p:sldId id="383" r:id="rId10"/>
    <p:sldId id="386" r:id="rId11"/>
    <p:sldId id="392" r:id="rId12"/>
    <p:sldId id="361" r:id="rId13"/>
    <p:sldId id="396" r:id="rId14"/>
    <p:sldId id="260" r:id="rId15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6187" autoAdjust="0"/>
  </p:normalViewPr>
  <p:slideViewPr>
    <p:cSldViewPr>
      <p:cViewPr>
        <p:scale>
          <a:sx n="70" d="100"/>
          <a:sy n="70" d="100"/>
        </p:scale>
        <p:origin x="-13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78AEBA1-84B6-4DC6-BFD5-299CDF849E8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007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b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pPr>
              <a:defRPr/>
            </a:pPr>
            <a:fld id="{0D6C6057-CA2E-46F3-8341-5CD7F2D3716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8036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48741061-0667-45FA-AA91-A8BC0913EC4E}" type="slidenum">
              <a:rPr lang="fr-FR"/>
              <a:pPr/>
              <a:t>2</a:t>
            </a:fld>
            <a:endParaRPr lang="fr-FR"/>
          </a:p>
        </p:txBody>
      </p:sp>
      <p:sp>
        <p:nvSpPr>
          <p:cNvPr id="5939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3880" y="744539"/>
            <a:ext cx="4969915" cy="3722687"/>
          </a:xfrm>
          <a:solidFill>
            <a:srgbClr val="FFFFFF"/>
          </a:solidFill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5933" y="4714876"/>
            <a:ext cx="4984220" cy="4468813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3623C-4BA3-47EC-B956-79BEFC501BA8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8592B772-625A-4741-87E9-29BEAA931409}" type="slidenum">
              <a:rPr lang="fr-FR"/>
              <a:pPr/>
              <a:t>11</a:t>
            </a:fld>
            <a:endParaRPr lang="fr-FR"/>
          </a:p>
        </p:txBody>
      </p:sp>
      <p:sp>
        <p:nvSpPr>
          <p:cNvPr id="6553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3880" y="744539"/>
            <a:ext cx="4969915" cy="3722687"/>
          </a:xfrm>
          <a:solidFill>
            <a:srgbClr val="FFFFFF"/>
          </a:solidFill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5933" y="4714876"/>
            <a:ext cx="4984220" cy="4468813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02F8B261-83C8-46AE-8C4E-C314E8901A1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4" y="457200"/>
            <a:ext cx="180975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1" y="457200"/>
            <a:ext cx="527685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5E63CB22-2F17-42A8-B7C3-241354E6ED41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1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4" y="2090738"/>
            <a:ext cx="3678239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93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93" y="3987801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48541D3-E915-4C14-A41C-D346CEBC7E05}" type="slidenum">
              <a:rPr lang="de-DE" altLang="fr-FR"/>
              <a:pPr>
                <a:defRPr/>
              </a:pPr>
              <a:t>‹#›</a:t>
            </a:fld>
            <a:endParaRPr lang="de-DE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FFF41077-2D41-45CE-8035-241524FA6765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38" y="352425"/>
            <a:ext cx="8043862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8" y="1182688"/>
            <a:ext cx="8043862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57B78CF5-10AB-4EF1-BB72-3091ECDECB7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9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2090738"/>
            <a:ext cx="3678238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87800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3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D73C"/>
                </a:solidFill>
              </a:defRPr>
            </a:lvl1pPr>
          </a:lstStyle>
          <a:p>
            <a:pPr>
              <a:defRPr/>
            </a:pPr>
            <a:fld id="{4C830E0C-55AA-4462-B346-BA0F79E930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A49E6C0D-CB41-41C9-8881-8DEA48FECFE5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AB9CEADC-A0BC-4865-8790-C715D0BFB5F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56A1D1FF-F86B-4206-8B7E-16996F7F47D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C6BA204D-31BC-43A2-B29A-AC0A4950330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9418176A-EEC5-408D-B0B6-23DA7975A967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27367C5D-C5D6-4C60-AC61-B533956E993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altLang="fr-FR"/>
              <a:t>Title of presentation I </a:t>
            </a:r>
            <a:fld id="{96AA3C4E-9D2C-41AE-8E73-EE1FF0D7DDD5}" type="datetime2">
              <a:rPr lang="en-GB" altLang="fr-FR"/>
              <a:pPr>
                <a:defRPr/>
              </a:pPr>
              <a:t>Wednesday 29 October 14</a:t>
            </a:fld>
            <a:r>
              <a:rPr lang="en-GB" altLang="fr-FR"/>
              <a:t> I Page </a:t>
            </a:r>
            <a:fld id="{86C54160-F4F6-4D1A-9A6B-78D07C0C207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  <p:sldLayoutId id="214748514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3" Type="http://schemas.openxmlformats.org/officeDocument/2006/relationships/hyperlink" Target="mailto:contact@urbact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404225" cy="1668451"/>
          </a:xfrm>
        </p:spPr>
        <p:txBody>
          <a:bodyPr/>
          <a:lstStyle/>
          <a:p>
            <a:r>
              <a:rPr lang="en-GB" altLang="fr-FR" sz="2800" b="1" dirty="0" smtClean="0">
                <a:latin typeface="Verdana" pitchFamily="34" charset="0"/>
              </a:rPr>
              <a:t>URBACT III – Main orientations</a:t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altLang="fr-FR" sz="2000" b="1" dirty="0" smtClean="0">
                <a:latin typeface="Verdana" pitchFamily="34" charset="0"/>
              </a:rPr>
              <a:t>Brief Facilitators Info Days 2014</a:t>
            </a:r>
            <a:br>
              <a:rPr lang="en-GB" altLang="fr-FR" sz="2000" b="1" dirty="0" smtClean="0">
                <a:latin typeface="Verdana" pitchFamily="34" charset="0"/>
              </a:rPr>
            </a:br>
            <a:r>
              <a:rPr lang="en-GB" altLang="fr-FR" sz="2000" b="1" dirty="0" smtClean="0">
                <a:latin typeface="Verdana" pitchFamily="34" charset="0"/>
              </a:rPr>
              <a:t/>
            </a:r>
            <a:br>
              <a:rPr lang="en-GB" altLang="fr-FR" sz="2000" b="1" dirty="0" smtClean="0">
                <a:latin typeface="Verdana" pitchFamily="34" charset="0"/>
              </a:rPr>
            </a:br>
            <a:r>
              <a:rPr lang="en-GB" altLang="fr-FR" sz="1800" b="1" dirty="0" smtClean="0">
                <a:latin typeface="Verdana" pitchFamily="34" charset="0"/>
              </a:rPr>
              <a:t>Paris, 03 October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chemeClr val="accent2"/>
                </a:solidFill>
                <a:latin typeface="Verdana" pitchFamily="34" charset="0"/>
              </a:rPr>
              <a:t>Capacity-building </a:t>
            </a:r>
            <a:endParaRPr lang="fr-FR" altLang="fr-FR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gray">
          <a:xfrm>
            <a:off x="1187450" y="1125538"/>
            <a:ext cx="7705725" cy="47323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endParaRPr lang="en-US" altLang="fr-FR" sz="18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To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build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capacities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on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integrated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and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sustainable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urban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development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For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urban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practitionners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city managers and staff,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elected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representatives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other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stakeholders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involved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URBACT networks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By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means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of national and transnational </a:t>
            </a: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raining </a:t>
            </a: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and </a:t>
            </a:r>
            <a:r>
              <a:rPr lang="fr-FR" altLang="fr-FR" sz="1800" dirty="0" err="1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 building 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actions: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National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-building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seminars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URBACT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universities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Ad hoc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building actions for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elected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representatives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managing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authorities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etc.</a:t>
            </a:r>
            <a:endParaRPr lang="fr-FR" altLang="fr-FR" b="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04775"/>
            <a:ext cx="7237412" cy="503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latin typeface="Verdana" charset="0"/>
                <a:cs typeface="+mj-cs"/>
              </a:rPr>
              <a:t>PROVISIONAL CALENDAR 1st CALL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8101012" cy="4968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Febr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2015: 1st call for Action-planning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Febr-June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2015: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applicants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preparing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bids</a:t>
            </a:r>
            <a:endParaRPr lang="it-IT" sz="1800" dirty="0" smtClean="0">
              <a:solidFill>
                <a:srgbClr val="000080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June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2015: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submission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of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proposals</a:t>
            </a:r>
            <a:endParaRPr lang="it-IT" sz="1800" dirty="0" smtClean="0">
              <a:solidFill>
                <a:srgbClr val="000080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July-Aug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2015: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eligibility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check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&amp;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assessment</a:t>
            </a:r>
            <a:endParaRPr lang="it-IT" sz="1800" dirty="0" smtClean="0">
              <a:solidFill>
                <a:srgbClr val="000080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Early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Sept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2015: MC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approval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for networks to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enter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</a:rPr>
              <a:t>phase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I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Mid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Sept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2015-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Mid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March 2016: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Phase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I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Mid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March 2016: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submission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Final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Applications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Mid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March-April 2016: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eligibility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check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&amp;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assessment</a:t>
            </a:r>
            <a:endParaRPr lang="it-IT" sz="1800" dirty="0" smtClean="0">
              <a:solidFill>
                <a:srgbClr val="000080"/>
              </a:solidFill>
              <a:latin typeface="Verdana" charset="0"/>
              <a:cs typeface="+mn-cs"/>
              <a:sym typeface="Wingdings" charset="0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April 2016: MC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approval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for networks to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enter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phase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II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April 2016-April 2018: Networks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deliver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</a:t>
            </a:r>
            <a:r>
              <a:rPr lang="it-IT" sz="1800" dirty="0" err="1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phase</a:t>
            </a:r>
            <a:r>
              <a:rPr lang="it-IT" sz="1800" dirty="0" smtClean="0">
                <a:solidFill>
                  <a:srgbClr val="000080"/>
                </a:solidFill>
                <a:latin typeface="Verdana" charset="0"/>
                <a:cs typeface="+mn-cs"/>
                <a:sym typeface="Wingdings" charset="0"/>
              </a:rPr>
              <a:t> II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 descr="Fond_coul_jaune"/>
          <p:cNvSpPr>
            <a:spLocks noChangeArrowheads="1"/>
          </p:cNvSpPr>
          <p:nvPr/>
        </p:nvSpPr>
        <p:spPr bwMode="auto">
          <a:xfrm>
            <a:off x="1905000" y="6208713"/>
            <a:ext cx="5691188" cy="19367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fr-FR" sz="1400">
                <a:solidFill>
                  <a:schemeClr val="bg2"/>
                </a:solidFill>
                <a:hlinkClick r:id="rId3"/>
              </a:rPr>
              <a:t>contact@urbact.eu</a:t>
            </a:r>
            <a:r>
              <a:rPr lang="hu-HU" altLang="fr-FR" sz="1400">
                <a:solidFill>
                  <a:schemeClr val="bg2"/>
                </a:solidFill>
              </a:rPr>
              <a:t>		</a:t>
            </a:r>
            <a:endParaRPr lang="en-GB" altLang="fr-FR" sz="1400">
              <a:solidFill>
                <a:schemeClr val="bg2"/>
              </a:solidFill>
            </a:endParaRPr>
          </a:p>
        </p:txBody>
      </p:sp>
      <p:sp>
        <p:nvSpPr>
          <p:cNvPr id="32771" name="Rectangle 5" descr="Fond_coul_jaune"/>
          <p:cNvSpPr>
            <a:spLocks noChangeArrowheads="1"/>
          </p:cNvSpPr>
          <p:nvPr/>
        </p:nvSpPr>
        <p:spPr bwMode="auto">
          <a:xfrm>
            <a:off x="1905000" y="6432550"/>
            <a:ext cx="1174750" cy="19367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fr-FR" sz="1400">
                <a:solidFill>
                  <a:schemeClr val="bg2"/>
                </a:solidFill>
              </a:rPr>
              <a:t>www.urbact.eu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341438"/>
            <a:ext cx="7813675" cy="2519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 dirty="0" smtClean="0">
                <a:latin typeface="Verdana" pitchFamily="34" charset="0"/>
              </a:rPr>
              <a:t>URBACT III</a:t>
            </a:r>
            <a:br>
              <a:rPr lang="it-IT" b="1" u="sng" dirty="0" smtClean="0">
                <a:latin typeface="Verdana" pitchFamily="34" charset="0"/>
              </a:rPr>
            </a:br>
            <a:r>
              <a:rPr lang="it-IT" b="1" dirty="0" smtClean="0">
                <a:latin typeface="Verdana" pitchFamily="34" charset="0"/>
              </a:rPr>
              <a:t/>
            </a:r>
            <a:br>
              <a:rPr lang="it-IT" b="1" dirty="0" smtClean="0">
                <a:latin typeface="Verdana" pitchFamily="34" charset="0"/>
              </a:rPr>
            </a:br>
            <a:r>
              <a:rPr lang="it-IT" b="1" dirty="0" smtClean="0">
                <a:latin typeface="Verdana" pitchFamily="34" charset="0"/>
              </a:rPr>
              <a:t>Main provisions &amp; Calendar</a:t>
            </a:r>
            <a:br>
              <a:rPr lang="it-IT" b="1" dirty="0" smtClean="0">
                <a:latin typeface="Verdana" pitchFamily="34" charset="0"/>
              </a:rPr>
            </a:br>
            <a:r>
              <a:rPr lang="it-IT" b="1" dirty="0" smtClean="0">
                <a:latin typeface="Verdana" pitchFamily="34" charset="0"/>
              </a:rPr>
              <a:t/>
            </a:r>
            <a:br>
              <a:rPr lang="it-IT" b="1" dirty="0" smtClean="0">
                <a:latin typeface="Verdana" pitchFamily="34" charset="0"/>
              </a:rPr>
            </a:br>
            <a:r>
              <a:rPr lang="it-IT" b="1" dirty="0" smtClean="0">
                <a:latin typeface="Verdana" pitchFamily="34" charset="0"/>
              </a:rPr>
              <a:t>NB: OP NOT APPROVED BY EC YET !!!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chemeClr val="tx2"/>
                </a:solidFill>
                <a:latin typeface="Verdana" pitchFamily="34" charset="0"/>
              </a:rPr>
              <a:t>4 </a:t>
            </a:r>
            <a:r>
              <a:rPr lang="fr-FR" altLang="fr-FR" b="1" dirty="0" err="1">
                <a:solidFill>
                  <a:schemeClr val="tx2"/>
                </a:solidFill>
                <a:latin typeface="Verdana" pitchFamily="34" charset="0"/>
              </a:rPr>
              <a:t>S</a:t>
            </a:r>
            <a:r>
              <a:rPr lang="fr-FR" altLang="fr-FR" b="1" dirty="0" err="1" smtClean="0">
                <a:solidFill>
                  <a:schemeClr val="tx2"/>
                </a:solidFill>
                <a:latin typeface="Verdana" pitchFamily="34" charset="0"/>
              </a:rPr>
              <a:t>pecific</a:t>
            </a:r>
            <a:r>
              <a:rPr lang="fr-FR" altLang="fr-FR" b="1" dirty="0" smtClean="0">
                <a:solidFill>
                  <a:schemeClr val="tx2"/>
                </a:solidFill>
                <a:latin typeface="Verdana" pitchFamily="34" charset="0"/>
              </a:rPr>
              <a:t> Objectives</a:t>
            </a:r>
            <a:endParaRPr lang="fr-FR" altLang="fr-FR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gray">
          <a:xfrm>
            <a:off x="1187450" y="1428750"/>
            <a:ext cx="77057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800" b="1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58875" y="981075"/>
            <a:ext cx="7413653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1 -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improve the capacity of cities to manage sustainable urban policies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practices 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an integrated and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participatory way</a:t>
            </a: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To improve the design of sustainable urban strategies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action 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plans in cities</a:t>
            </a: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 To improve the implementation of Integrated Plans for sustainable urban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20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4</a:t>
            </a:r>
            <a:r>
              <a:rPr lang="en-US" sz="18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 - To ensure that practitioners and decision-makers at all levels (EU, national, regional and local) have increased access to URBACT thematic knowledge and share know-how on all aspects of sustainable urban development in order to improve urban policies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GB" sz="2000" b="1" dirty="0">
              <a:solidFill>
                <a:schemeClr val="accent6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GB" sz="2000" b="1" dirty="0">
              <a:solidFill>
                <a:schemeClr val="accent6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gray">
          <a:xfrm>
            <a:off x="1571604" y="188913"/>
            <a:ext cx="6500858" cy="596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chemeClr val="tx2"/>
                </a:solidFill>
                <a:latin typeface="Verdana" pitchFamily="34" charset="0"/>
              </a:rPr>
              <a:t>3 Main </a:t>
            </a:r>
            <a:r>
              <a:rPr lang="fr-FR" altLang="fr-FR" b="1" dirty="0" err="1" smtClean="0">
                <a:solidFill>
                  <a:schemeClr val="tx2"/>
                </a:solidFill>
                <a:latin typeface="Verdana" pitchFamily="34" charset="0"/>
              </a:rPr>
              <a:t>Strands</a:t>
            </a:r>
            <a:r>
              <a:rPr lang="fr-FR" altLang="fr-FR" b="1" dirty="0" smtClean="0">
                <a:solidFill>
                  <a:schemeClr val="tx2"/>
                </a:solidFill>
                <a:latin typeface="Verdana" pitchFamily="34" charset="0"/>
              </a:rPr>
              <a:t> of </a:t>
            </a:r>
            <a:r>
              <a:rPr lang="fr-FR" altLang="fr-FR" b="1" dirty="0" err="1">
                <a:solidFill>
                  <a:schemeClr val="tx2"/>
                </a:solidFill>
                <a:latin typeface="Verdana" pitchFamily="34" charset="0"/>
              </a:rPr>
              <a:t>Activities</a:t>
            </a:r>
            <a:endParaRPr lang="fr-FR" altLang="fr-FR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gray">
          <a:xfrm>
            <a:off x="1214414" y="1000108"/>
            <a:ext cx="7705725" cy="45720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587" indent="0">
              <a:buFontTx/>
              <a:buNone/>
              <a:defRPr/>
            </a:pPr>
            <a:r>
              <a:rPr lang="en-GB" sz="1800" dirty="0" smtClean="0"/>
              <a:t> </a:t>
            </a:r>
            <a:endParaRPr lang="fr-FR" sz="1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 networking 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to support cities with the design and implementation of integrated urban strategies, building on mutual learning and the transfer of good practices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Capacity-building activities 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to enhance the capacities of urban players to develop integrated and participatory approaches to the design and delivery of public policies (through national seminars, Summer Universities, etc.)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Capitalisation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and dissemination 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to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capitalise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and disseminate urban knowledge, practices, policy recommendations etc. to inform policy-making and delivery at local, regional, national and EU level (through seminars, web platform, publications, National URBACT Points, etc.)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 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 smtClean="0">
                <a:solidFill>
                  <a:schemeClr val="accent2"/>
                </a:solidFill>
                <a:latin typeface="Verdana" pitchFamily="34" charset="0"/>
              </a:rPr>
              <a:t>Transnational </a:t>
            </a:r>
            <a:r>
              <a:rPr lang="fr-FR" altLang="fr-FR" sz="2000" b="1" dirty="0" err="1" smtClean="0">
                <a:solidFill>
                  <a:schemeClr val="accent2"/>
                </a:solidFill>
                <a:latin typeface="Verdana" pitchFamily="34" charset="0"/>
              </a:rPr>
              <a:t>networking</a:t>
            </a:r>
            <a:r>
              <a:rPr lang="fr-FR" altLang="fr-FR" sz="2000" b="1" dirty="0" smtClean="0">
                <a:solidFill>
                  <a:schemeClr val="accent2"/>
                </a:solidFill>
                <a:latin typeface="Verdana" pitchFamily="34" charset="0"/>
              </a:rPr>
              <a:t> -  3 </a:t>
            </a:r>
            <a:r>
              <a:rPr lang="fr-FR" altLang="fr-FR" sz="2000" b="1" dirty="0">
                <a:solidFill>
                  <a:schemeClr val="accent2"/>
                </a:solidFill>
                <a:latin typeface="Verdana" pitchFamily="34" charset="0"/>
              </a:rPr>
              <a:t>types of  networks</a:t>
            </a:r>
            <a:r>
              <a:rPr lang="fr-FR" altLang="fr-FR" sz="2000" b="1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gray">
          <a:xfrm>
            <a:off x="1142976" y="1214422"/>
            <a:ext cx="7705725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fr-FR" altLang="fr-FR" sz="1800" b="1" dirty="0">
                <a:solidFill>
                  <a:schemeClr val="accent2"/>
                </a:solidFill>
                <a:latin typeface="Verdana" pitchFamily="34" charset="0"/>
              </a:rPr>
              <a:t>Action planning networks –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aims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to 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support EU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cities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with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the design of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integrated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strategies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(LAP) for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sustainable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urban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development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building on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participatory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approaches</a:t>
            </a:r>
            <a:endParaRPr lang="fr-FR" altLang="fr-FR" sz="1800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fr-FR" altLang="fr-FR" sz="1800" b="1" dirty="0" err="1" smtClean="0">
                <a:solidFill>
                  <a:schemeClr val="accent2"/>
                </a:solidFill>
                <a:latin typeface="Verdana" pitchFamily="34" charset="0"/>
              </a:rPr>
              <a:t>Implementation</a:t>
            </a:r>
            <a:r>
              <a:rPr lang="fr-FR" altLang="fr-FR" sz="1800" b="1" dirty="0" smtClean="0">
                <a:solidFill>
                  <a:schemeClr val="accent2"/>
                </a:solidFill>
                <a:latin typeface="Verdana" pitchFamily="34" charset="0"/>
              </a:rPr>
              <a:t> Networks –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will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allow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cities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(in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particular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those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using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Article 7) to exchange on the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key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to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successful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implementation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of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sustainable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urban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itchFamily="34" charset="0"/>
              </a:rPr>
              <a:t>strategies</a:t>
            </a:r>
            <a:endParaRPr lang="fr-FR" altLang="fr-FR" sz="1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fr-FR" altLang="fr-FR" sz="1800" b="1" dirty="0" smtClean="0">
                <a:solidFill>
                  <a:schemeClr val="accent2"/>
                </a:solidFill>
                <a:latin typeface="Verdana" pitchFamily="34" charset="0"/>
              </a:rPr>
              <a:t>Transfer </a:t>
            </a:r>
            <a:r>
              <a:rPr lang="fr-FR" altLang="fr-FR" sz="1800" b="1" dirty="0">
                <a:solidFill>
                  <a:schemeClr val="accent2"/>
                </a:solidFill>
                <a:latin typeface="Verdana" pitchFamily="34" charset="0"/>
              </a:rPr>
              <a:t>Networks - 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allowing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EU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cities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to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work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together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on the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transfer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of good practice in the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field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of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sustainable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urban</a:t>
            </a:r>
            <a:r>
              <a:rPr lang="fr-FR" altLang="fr-FR" sz="18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  <a:latin typeface="Verdana" pitchFamily="34" charset="0"/>
              </a:rPr>
              <a:t>development</a:t>
            </a:r>
            <a:endParaRPr lang="fr-FR" altLang="fr-FR" sz="1800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454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chemeClr val="accent2"/>
                </a:solidFill>
                <a:latin typeface="Verdana" pitchFamily="34" charset="0"/>
              </a:rPr>
              <a:t>Network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itchFamily="34" charset="0"/>
              </a:rPr>
              <a:t>beneficiaries</a:t>
            </a:r>
            <a:r>
              <a:rPr lang="fr-FR" altLang="fr-FR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endParaRPr lang="fr-FR" altLang="fr-FR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gray">
          <a:xfrm>
            <a:off x="1142976" y="785794"/>
            <a:ext cx="7705725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en-US" altLang="fr-FR" sz="1800" b="1" dirty="0">
                <a:solidFill>
                  <a:schemeClr val="accent2"/>
                </a:solidFill>
                <a:latin typeface="Verdana" pitchFamily="34" charset="0"/>
              </a:rPr>
              <a:t>Cities from EU 28 Member States, Norway and Switzerland </a:t>
            </a: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en-US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en-US" altLang="fr-FR" sz="1800" b="1" dirty="0">
                <a:solidFill>
                  <a:schemeClr val="accent2"/>
                </a:solidFill>
                <a:latin typeface="Verdana" pitchFamily="34" charset="0"/>
              </a:rPr>
              <a:t>Local agencies </a:t>
            </a:r>
            <a:r>
              <a:rPr lang="en-US" altLang="fr-FR" sz="1800" dirty="0">
                <a:solidFill>
                  <a:schemeClr val="accent2"/>
                </a:solidFill>
                <a:latin typeface="Verdana" pitchFamily="34" charset="0"/>
              </a:rPr>
              <a:t>defined as public or semi-public </a:t>
            </a:r>
            <a:r>
              <a:rPr lang="en-US" altLang="fr-FR" sz="1800" dirty="0" err="1">
                <a:solidFill>
                  <a:schemeClr val="accent2"/>
                </a:solidFill>
                <a:latin typeface="Verdana" pitchFamily="34" charset="0"/>
              </a:rPr>
              <a:t>organisations</a:t>
            </a:r>
            <a:r>
              <a:rPr lang="en-US" altLang="fr-FR" sz="1800" dirty="0">
                <a:solidFill>
                  <a:schemeClr val="accent2"/>
                </a:solidFill>
                <a:latin typeface="Verdana" pitchFamily="34" charset="0"/>
              </a:rPr>
              <a:t> set up by a city, partially or fully owned by the city authority, responsible for the design and implementation of specific policies (economic development, energy supply, health services, transport, etc.)</a:t>
            </a: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en-US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en-US" altLang="fr-FR" sz="1800" b="1" dirty="0">
                <a:solidFill>
                  <a:schemeClr val="accent2"/>
                </a:solidFill>
                <a:latin typeface="Verdana" pitchFamily="34" charset="0"/>
              </a:rPr>
              <a:t>Provincial, regional and national authorities, </a:t>
            </a:r>
            <a:r>
              <a:rPr lang="en-US" altLang="fr-FR" sz="1800" dirty="0">
                <a:solidFill>
                  <a:schemeClr val="accent2"/>
                </a:solidFill>
                <a:latin typeface="Verdana" pitchFamily="34" charset="0"/>
              </a:rPr>
              <a:t>as far as urban issues are concerned</a:t>
            </a: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en-US" altLang="fr-FR" sz="1800" b="1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r>
              <a:rPr lang="en-US" altLang="fr-FR" sz="1800" b="1" dirty="0">
                <a:solidFill>
                  <a:schemeClr val="accent2"/>
                </a:solidFill>
                <a:latin typeface="Verdana" pitchFamily="34" charset="0"/>
              </a:rPr>
              <a:t>Universities and research </a:t>
            </a:r>
            <a:r>
              <a:rPr lang="en-US" altLang="fr-FR" sz="1800" b="1" dirty="0" err="1">
                <a:solidFill>
                  <a:schemeClr val="accent2"/>
                </a:solidFill>
                <a:latin typeface="Verdana" pitchFamily="34" charset="0"/>
              </a:rPr>
              <a:t>centres</a:t>
            </a:r>
            <a:r>
              <a:rPr lang="en-US" altLang="fr-FR" sz="1800" b="1" dirty="0">
                <a:solidFill>
                  <a:schemeClr val="accent2"/>
                </a:solidFill>
                <a:latin typeface="Verdana" pitchFamily="34" charset="0"/>
              </a:rPr>
              <a:t>, </a:t>
            </a:r>
            <a:r>
              <a:rPr lang="en-US" altLang="fr-FR" sz="1800" dirty="0">
                <a:solidFill>
                  <a:schemeClr val="accent2"/>
                </a:solidFill>
                <a:latin typeface="Verdana" pitchFamily="34" charset="0"/>
              </a:rPr>
              <a:t>as far as urban issues are concerned</a:t>
            </a:r>
            <a:endParaRPr lang="fr-FR" altLang="fr-FR" sz="1800" dirty="0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chemeClr val="accent2"/>
                </a:solidFill>
                <a:latin typeface="Verdana" pitchFamily="34" charset="0"/>
              </a:rPr>
              <a:t>Network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itchFamily="34" charset="0"/>
              </a:rPr>
              <a:t>beneficiaries</a:t>
            </a:r>
            <a:r>
              <a:rPr lang="fr-FR" altLang="fr-FR" b="1" dirty="0" smtClean="0">
                <a:solidFill>
                  <a:schemeClr val="accent2"/>
                </a:solidFill>
                <a:latin typeface="Verdana" pitchFamily="34" charset="0"/>
              </a:rPr>
              <a:t> /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itchFamily="34" charset="0"/>
              </a:rPr>
              <a:t>Definition</a:t>
            </a:r>
            <a:r>
              <a:rPr lang="fr-FR" altLang="fr-FR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fr-FR" altLang="fr-FR" b="1" dirty="0">
                <a:solidFill>
                  <a:schemeClr val="accent2"/>
                </a:solidFill>
                <a:latin typeface="Verdana" pitchFamily="34" charset="0"/>
              </a:rPr>
              <a:t>of </a:t>
            </a:r>
            <a:r>
              <a:rPr lang="fr-FR" altLang="fr-FR" b="1" dirty="0" smtClean="0">
                <a:solidFill>
                  <a:schemeClr val="accent2"/>
                </a:solidFill>
                <a:latin typeface="Verdana" pitchFamily="34" charset="0"/>
              </a:rPr>
              <a:t>«city»</a:t>
            </a:r>
            <a:endParaRPr lang="fr-FR" altLang="fr-FR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gray">
          <a:xfrm>
            <a:off x="1214414" y="928670"/>
            <a:ext cx="7705725" cy="521494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beneficiary “city” refers to the public local authority representing :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Cities, municipalities, towns without limit of size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Infra-municipal tiers of government 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such as city districts and boroughs in cases where they are represented by a politico-administrative institution having competences for policy-making and implementation in the policy area covered by the URBACT network concerned in which they are willing to get involved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Metropolitan authorities and organized agglomerations 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in cases where they are represented by a politico-administrative institution having delegated competences for policy-making and implementation in the policy area covered by the URBACT network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11250" y="19050"/>
            <a:ext cx="4464050" cy="1081088"/>
          </a:xfrm>
        </p:spPr>
        <p:txBody>
          <a:bodyPr/>
          <a:lstStyle/>
          <a:p>
            <a:r>
              <a:rPr lang="fr-FR" altLang="fr-FR" sz="2400" smtClean="0">
                <a:solidFill>
                  <a:schemeClr val="accent2"/>
                </a:solidFill>
                <a:latin typeface="Verdana" pitchFamily="34" charset="0"/>
              </a:rPr>
              <a:t>Transnational Exchange </a:t>
            </a: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>ERDF co-financing</a:t>
            </a:r>
            <a:r>
              <a:rPr lang="fr-FR" altLang="fr-FR" smtClean="0">
                <a:latin typeface="Verdana" pitchFamily="34" charset="0"/>
              </a:rPr>
              <a:t/>
            </a:r>
            <a:br>
              <a:rPr lang="fr-FR" altLang="fr-FR" smtClean="0">
                <a:latin typeface="Verdana" pitchFamily="34" charset="0"/>
              </a:rPr>
            </a:br>
            <a:endParaRPr lang="fr-FR" altLang="fr-FR" u="sng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1250" y="1557338"/>
            <a:ext cx="3605213" cy="4462462"/>
          </a:xfrm>
        </p:spPr>
        <p:txBody>
          <a:bodyPr/>
          <a:lstStyle/>
          <a:p>
            <a:pPr marL="1587">
              <a:lnSpc>
                <a:spcPct val="80000"/>
              </a:lnSpc>
              <a:defRPr/>
            </a:pP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Co-financing from ERDF of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beneficiary cities and other eligible beneficiaries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for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actions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implemented  </a:t>
            </a:r>
            <a:endParaRPr lang="en-US" altLang="fr-FR" sz="1600" i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Less developed and transition regions shall receive 85% ERDF contribution</a:t>
            </a:r>
          </a:p>
          <a:p>
            <a:pPr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More developed shall receive 70% ERDF contribution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7652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588" y="692150"/>
            <a:ext cx="4286250" cy="45053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chemeClr val="tx2"/>
                </a:solidFill>
                <a:latin typeface="Verdana" pitchFamily="34" charset="0"/>
              </a:rPr>
              <a:t>Thematic Concentration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1619250" y="1814513"/>
            <a:ext cx="77057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800" b="1">
              <a:solidFill>
                <a:schemeClr val="accent2"/>
              </a:solidFill>
              <a:latin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 b="1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16013" y="1268413"/>
            <a:ext cx="7920037" cy="474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Thematic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concentration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with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a flexible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approach</a:t>
            </a:r>
            <a:endParaRPr lang="fr-FR" sz="1800" b="1" i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to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find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answers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to the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various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needs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of </a:t>
            </a:r>
            <a:r>
              <a:rPr lang="fr-FR" sz="1800" b="1" i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cities</a:t>
            </a:r>
            <a:endParaRPr lang="fr-FR" sz="1800" b="1" i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US" sz="20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20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To help </a:t>
            </a:r>
            <a:r>
              <a:rPr lang="en-US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achieve the EU2020 goals, concentration of </a:t>
            </a:r>
            <a:r>
              <a:rPr lang="fr-FR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70% of transnational exchange budget to 5 </a:t>
            </a:r>
            <a:r>
              <a:rPr lang="fr-FR" sz="1800" b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Thematic</a:t>
            </a:r>
            <a:r>
              <a:rPr lang="fr-FR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Objectives:</a:t>
            </a: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6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strengthening research, technological development and innovation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supporting the shift towards a low-carbon economy in all sectors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protecting the environment and promoting resource efficiency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promoting social inclusion and combating poverty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promoting employment and supporting labour mobility </a:t>
            </a: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20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The remaining 30% will be available for all other themes based on a bottom up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634</Words>
  <Application>Microsoft Macintosh PowerPoint</Application>
  <PresentationFormat>On-screen Show (4:3)</PresentationFormat>
  <Paragraphs>101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Modèle par défaut</vt:lpstr>
      <vt:lpstr>1_Modèle par défaut</vt:lpstr>
      <vt:lpstr>2_Modèle par défaut</vt:lpstr>
      <vt:lpstr>URBACT III – Main orientations  Brief Facilitators Info Days 2014  Paris, 03 October 2014</vt:lpstr>
      <vt:lpstr>URBACT III  Main provisions &amp; Calendar  NB: OP NOT APPROVED BY EC YET 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Transnational Exchange  ERDF co-financing </vt:lpstr>
      <vt:lpstr>PowerPoint Presentation</vt:lpstr>
      <vt:lpstr>PowerPoint Presentation</vt:lpstr>
      <vt:lpstr>PROVISIONAL CALENDAR 1st CALL</vt:lpstr>
      <vt:lpstr>PowerPoint Presentation</vt:lpstr>
    </vt:vector>
  </TitlesOfParts>
  <Company>URBACT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URBACT</dc:title>
  <dc:creator>SZOKOLAI Zsolt (REGIO)</dc:creator>
  <cp:lastModifiedBy>Béla Kézy</cp:lastModifiedBy>
  <cp:revision>312</cp:revision>
  <dcterms:created xsi:type="dcterms:W3CDTF">2009-04-29T09:18:19Z</dcterms:created>
  <dcterms:modified xsi:type="dcterms:W3CDTF">2014-10-29T14:31:41Z</dcterms:modified>
</cp:coreProperties>
</file>